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311" r:id="rId3"/>
    <p:sldId id="340" r:id="rId4"/>
    <p:sldId id="341" r:id="rId5"/>
    <p:sldId id="342" r:id="rId6"/>
    <p:sldId id="344" r:id="rId7"/>
    <p:sldId id="346" r:id="rId8"/>
    <p:sldId id="351" r:id="rId9"/>
    <p:sldId id="355" r:id="rId10"/>
    <p:sldId id="356" r:id="rId11"/>
    <p:sldId id="352" r:id="rId12"/>
    <p:sldId id="349" r:id="rId13"/>
    <p:sldId id="357" r:id="rId14"/>
    <p:sldId id="358" r:id="rId15"/>
    <p:sldId id="348" r:id="rId16"/>
    <p:sldId id="354" r:id="rId17"/>
    <p:sldId id="343" r:id="rId18"/>
    <p:sldId id="314" r:id="rId19"/>
  </p:sldIdLst>
  <p:sldSz cx="9144000" cy="5184775"/>
  <p:notesSz cx="6858000" cy="9144000"/>
  <p:defaultTextStyle>
    <a:defPPr>
      <a:defRPr lang="zh-CN"/>
    </a:defPPr>
    <a:lvl1pPr marL="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1pPr>
    <a:lvl2pPr marL="34417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2pPr>
    <a:lvl3pPr marL="68770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3pPr>
    <a:lvl4pPr marL="103187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4pPr>
    <a:lvl5pPr marL="137541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5pPr>
    <a:lvl6pPr marL="171958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6pPr>
    <a:lvl7pPr marL="206311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7pPr>
    <a:lvl8pPr marL="240728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8pPr>
    <a:lvl9pPr marL="275082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566" userDrawn="1">
          <p15:clr>
            <a:srgbClr val="A4A3A4"/>
          </p15:clr>
        </p15:guide>
        <p15:guide id="2" orient="horz" pos="3038" userDrawn="1">
          <p15:clr>
            <a:srgbClr val="A4A3A4"/>
          </p15:clr>
        </p15:guide>
        <p15:guide id="3" orient="horz" pos="1542" userDrawn="1">
          <p15:clr>
            <a:srgbClr val="A4A3A4"/>
          </p15:clr>
        </p15:guide>
        <p15:guide id="4" pos="1474" userDrawn="1">
          <p15:clr>
            <a:srgbClr val="A4A3A4"/>
          </p15:clr>
        </p15:guide>
        <p15:guide id="5" orient="horz" pos="1420" userDrawn="1">
          <p15:clr>
            <a:srgbClr val="A4A3A4"/>
          </p15:clr>
        </p15:guide>
        <p15:guide id="6" orient="horz" pos="2494" userDrawn="1">
          <p15:clr>
            <a:srgbClr val="A4A3A4"/>
          </p15:clr>
        </p15:guide>
        <p15:guide id="7" pos="2638" userDrawn="1">
          <p15:clr>
            <a:srgbClr val="A4A3A4"/>
          </p15:clr>
        </p15:guide>
        <p15:guide id="8" orient="horz" pos="2053" userDrawn="1">
          <p15:clr>
            <a:srgbClr val="A4A3A4"/>
          </p15:clr>
        </p15:guide>
        <p15:guide id="9" orient="horz" pos="18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E36"/>
    <a:srgbClr val="C76A6B"/>
    <a:srgbClr val="E3A9A7"/>
    <a:srgbClr val="555759"/>
    <a:srgbClr val="FFFFFF"/>
    <a:srgbClr val="E9004C"/>
    <a:srgbClr val="F26E7D"/>
    <a:srgbClr val="E9F0F9"/>
    <a:srgbClr val="A0D6EF"/>
    <a:srgbClr val="6EC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1"/>
    <p:restoredTop sz="94714"/>
  </p:normalViewPr>
  <p:slideViewPr>
    <p:cSldViewPr snapToGrid="0" snapToObjects="1" showGuides="1">
      <p:cViewPr>
        <p:scale>
          <a:sx n="195" d="100"/>
          <a:sy n="195" d="100"/>
        </p:scale>
        <p:origin x="584" y="168"/>
      </p:cViewPr>
      <p:guideLst>
        <p:guide pos="5566"/>
        <p:guide orient="horz" pos="3038"/>
        <p:guide orient="horz" pos="1542"/>
        <p:guide pos="1474"/>
        <p:guide orient="horz" pos="1420"/>
        <p:guide orient="horz" pos="2494"/>
        <p:guide pos="2638"/>
        <p:guide orient="horz" pos="2053"/>
        <p:guide orient="horz" pos="18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9612-F53E-5945-9C8E-1F92400E66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1143000"/>
            <a:ext cx="5441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208A1-D38D-C548-96DE-88E99097BF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8527"/>
            <a:ext cx="6858000" cy="180507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23207"/>
            <a:ext cx="6858000" cy="125178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6041"/>
            <a:ext cx="1971675" cy="439385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6041"/>
            <a:ext cx="5800725" cy="439385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92594"/>
            <a:ext cx="7886700" cy="215672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69719"/>
            <a:ext cx="7886700" cy="113416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6042"/>
            <a:ext cx="7886700" cy="10021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0990"/>
            <a:ext cx="3868340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93883"/>
            <a:ext cx="3868340" cy="278561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0990"/>
            <a:ext cx="3887391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93883"/>
            <a:ext cx="3887391" cy="278561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6512"/>
            <a:ext cx="4629150" cy="36845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6512"/>
            <a:ext cx="4629150" cy="368455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6042"/>
            <a:ext cx="7886700" cy="100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0206"/>
            <a:ext cx="7886700" cy="328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05519"/>
            <a:ext cx="30861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26623" y="1153239"/>
            <a:ext cx="5489803" cy="1437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kumimoji="1" lang="en-US" sz="48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AI</a:t>
            </a:r>
            <a:r>
              <a:rPr kumimoji="1" lang="zh-CN" altLang="en-US" sz="48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创意图像生成</a:t>
            </a:r>
            <a:endParaRPr kumimoji="1" lang="zh-CN" altLang="en-US" sz="48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  <a:p>
            <a:pPr algn="ctr">
              <a:lnSpc>
                <a:spcPts val="3500"/>
              </a:lnSpc>
            </a:pPr>
            <a:r>
              <a:rPr kumimoji="1" lang="zh-CN" altLang="en-US" sz="32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（文生图</a:t>
            </a:r>
            <a:r>
              <a:rPr kumimoji="1" lang="en-US" altLang="zh-CN" sz="32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&amp;</a:t>
            </a:r>
            <a:r>
              <a:rPr kumimoji="1" lang="zh-CN" altLang="en-US" sz="32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图像风格迁移）</a:t>
            </a:r>
            <a:r>
              <a:rPr kumimoji="1" lang="en-US" altLang="zh-CN" sz="32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 </a:t>
            </a:r>
            <a:endParaRPr kumimoji="1" lang="en-US" altLang="zh-CN" sz="32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  <a:p>
            <a:pPr algn="ctr">
              <a:lnSpc>
                <a:spcPts val="3500"/>
              </a:lnSpc>
            </a:pPr>
            <a:r>
              <a:rPr kumimoji="1" lang="en-US" altLang="zh-CN" sz="3200" dirty="0">
                <a:solidFill>
                  <a:srgbClr val="A51E36"/>
                </a:solidFill>
                <a:latin typeface="兰亭黑-简 中黑" charset="-122"/>
                <a:ea typeface="兰亭黑-简 中黑" charset="-122"/>
                <a:cs typeface="Gotham Bold" charset="0"/>
              </a:rPr>
              <a:t>    </a:t>
            </a:r>
            <a:endParaRPr kumimoji="1" lang="zh-CN" altLang="en-US" sz="2400" dirty="0">
              <a:solidFill>
                <a:srgbClr val="A51E36"/>
              </a:solidFill>
              <a:latin typeface="兰亭黑-简 中黑" charset="-122"/>
              <a:ea typeface="兰亭黑-简 中黑" charset="-122"/>
              <a:cs typeface="Gotham Bold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69765" y="3198495"/>
            <a:ext cx="29470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汇报人：张子彤</a:t>
            </a:r>
            <a:endParaRPr lang="zh-CN" altLang="en-US" sz="2000"/>
          </a:p>
          <a:p>
            <a:r>
              <a:rPr lang="zh-CN" altLang="en-US" sz="2000"/>
              <a:t>学号：</a:t>
            </a:r>
            <a:r>
              <a:rPr lang="en-US" altLang="zh-CN" sz="2000"/>
              <a:t>10235102511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8330" y="1010920"/>
            <a:ext cx="822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280670"/>
            <a:ext cx="4721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3</a:t>
            </a:r>
            <a:r>
              <a:rPr lang="zh-CN" altLang="en-US" sz="2800"/>
              <a:t>种模型微调方式与</a:t>
            </a:r>
            <a:r>
              <a:rPr lang="zh-CN" altLang="en-US" sz="2800"/>
              <a:t>效果对比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07695" y="3580130"/>
            <a:ext cx="82149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lora</a:t>
            </a:r>
            <a:r>
              <a:rPr lang="zh-CN" altLang="en-US" sz="1600"/>
              <a:t>模型生成效果相对平稳。</a:t>
            </a:r>
            <a:endParaRPr lang="zh-CN" altLang="en-US" sz="1600"/>
          </a:p>
          <a:p>
            <a:r>
              <a:rPr lang="zh-CN" altLang="en-US" sz="1600"/>
              <a:t>总体来看，</a:t>
            </a:r>
            <a:r>
              <a:rPr lang="en-US" altLang="zh-CN" sz="1600"/>
              <a:t>lora</a:t>
            </a:r>
            <a:r>
              <a:rPr lang="zh-CN" altLang="en-US" sz="1600"/>
              <a:t>、</a:t>
            </a:r>
            <a:r>
              <a:rPr lang="en-US" altLang="zh-CN" sz="1600"/>
              <a:t>lora+dreambooth</a:t>
            </a:r>
            <a:r>
              <a:rPr lang="zh-CN" altLang="en-US" sz="1600"/>
              <a:t>、</a:t>
            </a:r>
            <a:r>
              <a:rPr lang="en-US" altLang="zh-CN" sz="1600"/>
              <a:t>textual inversion</a:t>
            </a:r>
            <a:r>
              <a:rPr lang="zh-CN" altLang="en-US" sz="1600"/>
              <a:t>效果差不多，风格迁移效果比较显著。</a:t>
            </a:r>
            <a:endParaRPr lang="zh-CN" altLang="en-US" sz="1600"/>
          </a:p>
          <a:p>
            <a:r>
              <a:rPr lang="zh-CN" altLang="en-US" sz="1600"/>
              <a:t>实际使用可以按照对于内容和风格需求进行选择。</a:t>
            </a:r>
            <a:endParaRPr lang="zh-CN" altLang="en-US" sz="1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" y="954405"/>
            <a:ext cx="6714490" cy="242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8330" y="1010920"/>
            <a:ext cx="822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280670"/>
            <a:ext cx="4721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搭建图像生成</a:t>
            </a:r>
            <a:r>
              <a:rPr lang="zh-CN" altLang="en-US" sz="2800"/>
              <a:t>平台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494030" y="1010920"/>
            <a:ext cx="7212330" cy="23069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/>
              <a:t>前端部分</a:t>
            </a:r>
            <a:endParaRPr lang="zh-CN" altLang="en-US" sz="1600"/>
          </a:p>
          <a:p>
            <a:r>
              <a:rPr lang="zh-CN" altLang="en-US" sz="1600"/>
              <a:t>使用 </a:t>
            </a:r>
            <a:r>
              <a:rPr lang="en-US" altLang="zh-CN" sz="1600"/>
              <a:t>HTML</a:t>
            </a:r>
            <a:r>
              <a:rPr lang="zh-CN" altLang="en-US" sz="1600"/>
              <a:t>、</a:t>
            </a:r>
            <a:r>
              <a:rPr lang="en-US" altLang="zh-CN" sz="1600"/>
              <a:t>CSS </a:t>
            </a:r>
            <a:r>
              <a:rPr lang="zh-CN" altLang="en-US" sz="1600"/>
              <a:t>和 </a:t>
            </a:r>
            <a:r>
              <a:rPr lang="en-US" altLang="zh-CN" sz="1600"/>
              <a:t>JavaScript</a:t>
            </a:r>
            <a:r>
              <a:rPr lang="zh-CN" altLang="en-US" sz="1600"/>
              <a:t>实现图形界面。平台主页允许用户选择不同的图像生成模式（文本生成图像、风格迁移）。用户输入提示词或上传图像后，选择喜欢的风格，前端将请求发送给后端 </a:t>
            </a:r>
            <a:r>
              <a:rPr lang="en-US" altLang="zh-CN" sz="1600"/>
              <a:t>API</a:t>
            </a:r>
            <a:r>
              <a:rPr lang="zh-CN" altLang="en-US" sz="1600"/>
              <a:t>，接收生成的结果并显示在网页上。如果需要，用户可以将生成的图片</a:t>
            </a:r>
            <a:r>
              <a:rPr lang="zh-CN" altLang="en-US" sz="1600"/>
              <a:t>下载。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后端部分</a:t>
            </a:r>
            <a:endParaRPr lang="zh-CN" altLang="en-US" sz="1600"/>
          </a:p>
          <a:p>
            <a:r>
              <a:rPr lang="zh-CN" altLang="en-US" sz="1600"/>
              <a:t>后端使用 </a:t>
            </a:r>
            <a:r>
              <a:rPr lang="en-US" altLang="zh-CN" sz="1600"/>
              <a:t>Flask </a:t>
            </a:r>
            <a:r>
              <a:rPr lang="zh-CN" altLang="en-US" sz="1600"/>
              <a:t>搭建，主要负责接收用户请求、调用图像生成模型进行推理，并返回生成的图像以及推理时间等信息。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8330" y="1010920"/>
            <a:ext cx="822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280670"/>
            <a:ext cx="4973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接入权重模型的</a:t>
            </a:r>
            <a:r>
              <a:rPr lang="en-US" altLang="zh-CN" sz="2800"/>
              <a:t>LoRA</a:t>
            </a:r>
            <a:r>
              <a:rPr lang="zh-CN" altLang="en-US" sz="2800"/>
              <a:t>微调训练</a:t>
            </a:r>
            <a:endParaRPr lang="zh-CN" altLang="en-US" sz="2800"/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494030" y="1248410"/>
          <a:ext cx="776414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945"/>
                <a:gridCol w="1106805"/>
                <a:gridCol w="1401445"/>
                <a:gridCol w="1349375"/>
                <a:gridCol w="603250"/>
                <a:gridCol w="975995"/>
                <a:gridCol w="1116330"/>
              </a:tblGrid>
              <a:tr h="5943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/>
                        <a:t>风格流派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数据集</a:t>
                      </a:r>
                      <a:r>
                        <a:rPr lang="zh-CN" altLang="en-US"/>
                        <a:t>大小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Prompt Token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图像分辨率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训练步数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精度设置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启动命令</a:t>
                      </a:r>
                      <a:endParaRPr lang="zh-CN" altLang="en-US"/>
                    </a:p>
                  </a:txBody>
                  <a:tcPr/>
                </a:tc>
              </a:tr>
              <a:tr h="5943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印象派（</a:t>
                      </a:r>
                      <a:r>
                        <a:rPr lang="en-US" altLang="zh-CN"/>
                        <a:t>Monet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1365</a:t>
                      </a:r>
                      <a:r>
                        <a:rPr lang="zh-CN" altLang="en-US"/>
                        <a:t>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&lt;monet-style&gt;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512*512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fp16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accelerate launch</a:t>
                      </a:r>
                      <a:endParaRPr lang="en-US" altLang="zh-CN"/>
                    </a:p>
                  </a:txBody>
                  <a:tcPr/>
                </a:tc>
              </a:tr>
              <a:tr h="5943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后印象派（</a:t>
                      </a:r>
                      <a:r>
                        <a:rPr lang="en-US" altLang="zh-CN"/>
                        <a:t>Van Gogh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1929</a:t>
                      </a:r>
                      <a:r>
                        <a:rPr lang="zh-CN" altLang="en-US"/>
                        <a:t>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&lt;vangogh-style&gt;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512*512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fp16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accelerate launch</a:t>
                      </a:r>
                      <a:endParaRPr lang="en-US" altLang="zh-CN"/>
                    </a:p>
                  </a:txBody>
                  <a:tcPr/>
                </a:tc>
              </a:tr>
              <a:tr h="5943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抽象表现派（</a:t>
                      </a:r>
                      <a:r>
                        <a:rPr lang="en-US" altLang="zh-CN"/>
                        <a:t>Francis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370</a:t>
                      </a:r>
                      <a:r>
                        <a:rPr lang="zh-CN" altLang="en-US"/>
                        <a:t>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&lt;francis-style&gt;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512*512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fp16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accelerate launch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08330" y="880110"/>
            <a:ext cx="2713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3</a:t>
            </a:r>
            <a:r>
              <a:rPr lang="zh-CN" altLang="en-US" sz="1800"/>
              <a:t>种艺术风格训练配置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8330" y="1010920"/>
            <a:ext cx="822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280670"/>
            <a:ext cx="4973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接入权重模型的</a:t>
            </a:r>
            <a:r>
              <a:rPr lang="en-US" altLang="zh-CN" sz="2800"/>
              <a:t>LoRA</a:t>
            </a:r>
            <a:r>
              <a:rPr lang="zh-CN" altLang="en-US" sz="2800"/>
              <a:t>微调训练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608330" y="880110"/>
            <a:ext cx="2713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3</a:t>
            </a:r>
            <a:r>
              <a:rPr lang="zh-CN" altLang="en-US" sz="1800"/>
              <a:t>种艺术风格训练</a:t>
            </a:r>
            <a:r>
              <a:rPr lang="zh-CN" altLang="en-US" sz="1800"/>
              <a:t>结果</a:t>
            </a:r>
            <a:endParaRPr lang="zh-CN" altLang="en-US" sz="1800"/>
          </a:p>
        </p:txBody>
      </p:sp>
      <p:graphicFrame>
        <p:nvGraphicFramePr>
          <p:cNvPr id="5" name="表格 4"/>
          <p:cNvGraphicFramePr/>
          <p:nvPr/>
        </p:nvGraphicFramePr>
        <p:xfrm>
          <a:off x="626745" y="1407795"/>
          <a:ext cx="639826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565"/>
                <a:gridCol w="1599565"/>
                <a:gridCol w="1599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风格</a:t>
                      </a:r>
                      <a:r>
                        <a:rPr lang="zh-CN" altLang="en-US"/>
                        <a:t>流派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最终损失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总训练</a:t>
                      </a:r>
                      <a:r>
                        <a:rPr lang="zh-CN" altLang="en-US"/>
                        <a:t>时长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Monet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0.273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约</a:t>
                      </a:r>
                      <a:r>
                        <a:rPr lang="en-US" altLang="zh-CN"/>
                        <a:t> 1 </a:t>
                      </a:r>
                      <a:r>
                        <a:rPr lang="zh-CN" altLang="en-US"/>
                        <a:t>分</a:t>
                      </a:r>
                      <a:r>
                        <a:rPr lang="en-US" altLang="zh-CN"/>
                        <a:t> 30 </a:t>
                      </a:r>
                      <a:r>
                        <a:rPr lang="zh-CN" altLang="en-US"/>
                        <a:t>秒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Van Gogh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0.115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约</a:t>
                      </a:r>
                      <a:r>
                        <a:rPr lang="en-US" altLang="zh-CN"/>
                        <a:t> 1 </a:t>
                      </a:r>
                      <a:r>
                        <a:rPr lang="zh-CN" altLang="en-US"/>
                        <a:t>分</a:t>
                      </a:r>
                      <a:r>
                        <a:rPr lang="en-US" altLang="zh-CN"/>
                        <a:t> 30 </a:t>
                      </a:r>
                      <a:r>
                        <a:rPr lang="zh-CN" altLang="en-US"/>
                        <a:t>秒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Francis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0.234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约</a:t>
                      </a:r>
                      <a:r>
                        <a:rPr lang="en-US" altLang="zh-CN"/>
                        <a:t> 1 </a:t>
                      </a:r>
                      <a:r>
                        <a:rPr lang="zh-CN" altLang="en-US"/>
                        <a:t>分</a:t>
                      </a:r>
                      <a:r>
                        <a:rPr lang="en-US" altLang="zh-CN"/>
                        <a:t> 30 </a:t>
                      </a:r>
                      <a:r>
                        <a:rPr lang="zh-CN" altLang="en-US"/>
                        <a:t>秒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8330" y="1010920"/>
            <a:ext cx="822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280670"/>
            <a:ext cx="4721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文本生成图像（可选</a:t>
            </a:r>
            <a:r>
              <a:rPr lang="zh-CN" altLang="en-US" sz="2800"/>
              <a:t>风格）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36905" y="765810"/>
            <a:ext cx="8201025" cy="509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可选风格是在另一个</a:t>
            </a:r>
            <a:r>
              <a:rPr lang="en-US" altLang="zh-CN"/>
              <a:t>fine-tuning</a:t>
            </a:r>
            <a:r>
              <a:rPr lang="zh-CN" altLang="en-US"/>
              <a:t>文件夹下面事先训练好的模型权重，当然这里也可以选择无风格。此外，每生成一张图片，也会显示对应的</a:t>
            </a:r>
            <a:r>
              <a:rPr lang="zh-CN" altLang="en-US"/>
              <a:t>推理时间。</a:t>
            </a:r>
            <a:endParaRPr lang="zh-CN" altLang="en-US"/>
          </a:p>
        </p:txBody>
      </p:sp>
      <p:pic>
        <p:nvPicPr>
          <p:cNvPr id="9" name="图片 8" descr="txt2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348105"/>
            <a:ext cx="5615940" cy="3590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8330" y="1010920"/>
            <a:ext cx="822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280670"/>
            <a:ext cx="4721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图像风格</a:t>
            </a:r>
            <a:r>
              <a:rPr lang="zh-CN" altLang="en-US" sz="2800"/>
              <a:t>迁移（可选</a:t>
            </a:r>
            <a:r>
              <a:rPr lang="zh-CN" altLang="en-US" sz="2800"/>
              <a:t>风格）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36905" y="765810"/>
            <a:ext cx="8201025" cy="509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可选风格是在另一个</a:t>
            </a:r>
            <a:r>
              <a:rPr lang="en-US" altLang="zh-CN"/>
              <a:t>fine-tuning</a:t>
            </a:r>
            <a:r>
              <a:rPr lang="zh-CN" altLang="en-US"/>
              <a:t>文件夹下面事先训练好的模型权重，当然这里也可以选择无风格。此外，每生成一张图片，也会显示对应的</a:t>
            </a:r>
            <a:r>
              <a:rPr lang="zh-CN" altLang="en-US"/>
              <a:t>推理时间。</a:t>
            </a:r>
            <a:endParaRPr lang="zh-CN" altLang="en-US"/>
          </a:p>
        </p:txBody>
      </p:sp>
      <p:pic>
        <p:nvPicPr>
          <p:cNvPr id="5" name="图片 4" descr="img2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795" y="1348105"/>
            <a:ext cx="6038850" cy="3490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6260" y="575945"/>
            <a:ext cx="8228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/>
              <a:t>AI</a:t>
            </a:r>
            <a:r>
              <a:rPr lang="zh-CN" altLang="en-US" sz="1600"/>
              <a:t>创意图像生成平台</a:t>
            </a:r>
            <a:endParaRPr lang="en-US" altLang="zh-CN" sz="1600"/>
          </a:p>
          <a:p>
            <a:r>
              <a:rPr lang="en-US" altLang="zh-CN" sz="1600"/>
              <a:t>https://github.com/ddsfda99/ai-image</a:t>
            </a:r>
            <a:endParaRPr lang="en-US" altLang="zh-CN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177165"/>
            <a:ext cx="2503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项目资源与</a:t>
            </a:r>
            <a:r>
              <a:rPr lang="zh-CN" altLang="en-US" sz="2000"/>
              <a:t>说明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556260" y="1159510"/>
            <a:ext cx="8228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微调训练</a:t>
            </a:r>
            <a:r>
              <a:rPr lang="en-US" altLang="zh-CN" sz="1600"/>
              <a:t>+</a:t>
            </a:r>
            <a:r>
              <a:rPr lang="zh-CN" altLang="en-US" sz="1600"/>
              <a:t>模型比较分析</a:t>
            </a:r>
            <a:endParaRPr lang="en-US" altLang="zh-CN" sz="1600"/>
          </a:p>
          <a:p>
            <a:r>
              <a:rPr lang="en-US" altLang="zh-CN" sz="1600"/>
              <a:t>https://github.com/ddsfda99/fine_tuning</a:t>
            </a:r>
            <a:endParaRPr lang="en-US" altLang="zh-CN" sz="1600"/>
          </a:p>
        </p:txBody>
      </p:sp>
      <p:sp>
        <p:nvSpPr>
          <p:cNvPr id="7" name="文本框 6"/>
          <p:cNvSpPr txBox="1"/>
          <p:nvPr/>
        </p:nvSpPr>
        <p:spPr>
          <a:xfrm>
            <a:off x="556260" y="1994535"/>
            <a:ext cx="82289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ym typeface="+mn-ea"/>
              </a:rPr>
              <a:t>说明：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）因为模型太大难以上传至</a:t>
            </a:r>
            <a:r>
              <a:rPr lang="en-US" altLang="zh-CN" sz="1600">
                <a:sym typeface="+mn-ea"/>
              </a:rPr>
              <a:t>github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/>
              <a:t>运行代码要先从</a:t>
            </a:r>
            <a:r>
              <a:rPr lang="en-US" altLang="zh-CN" sz="1600"/>
              <a:t>https://modelscope.cn/models/AI-ModelScope/stable-diffusion-v1-5</a:t>
            </a:r>
            <a:r>
              <a:rPr lang="zh-CN" altLang="en-US" sz="1600"/>
              <a:t>下载</a:t>
            </a:r>
            <a:r>
              <a:rPr lang="en-US" altLang="zh-CN" sz="1600"/>
              <a:t>stable-diffusion-v1-5</a:t>
            </a:r>
            <a:r>
              <a:rPr lang="zh-CN" altLang="en-US" sz="1600"/>
              <a:t>模型</a:t>
            </a:r>
            <a:r>
              <a:rPr lang="zh-CN" sz="1600"/>
              <a:t>。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556260" y="2778760"/>
            <a:ext cx="82289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）</a:t>
            </a:r>
            <a:r>
              <a:rPr lang="zh-CN" altLang="en-US" sz="1600"/>
              <a:t>本项目依赖需要最新版</a:t>
            </a:r>
            <a:r>
              <a:rPr lang="en-US" altLang="zh-CN" sz="1600"/>
              <a:t>diffusers</a:t>
            </a:r>
            <a:r>
              <a:rPr lang="zh-CN" altLang="en-US" sz="1600"/>
              <a:t>库，需要从源码下载</a:t>
            </a:r>
            <a:r>
              <a:rPr lang="zh-CN" altLang="en-US" sz="1600"/>
              <a:t>安装。</a:t>
            </a:r>
            <a:endParaRPr lang="zh-CN" altLang="en-US" sz="1600"/>
          </a:p>
          <a:p>
            <a:r>
              <a:rPr lang="zh-CN" altLang="en-US" sz="1600"/>
              <a:t>下载链接：</a:t>
            </a:r>
            <a:r>
              <a:rPr lang="en-US" altLang="zh-CN" sz="1600"/>
              <a:t>https://github.com/huggingface/diffusers</a:t>
            </a:r>
            <a:endParaRPr lang="en-US" altLang="zh-CN" sz="1600"/>
          </a:p>
        </p:txBody>
      </p:sp>
      <p:sp>
        <p:nvSpPr>
          <p:cNvPr id="9" name="文本框 8"/>
          <p:cNvSpPr txBox="1"/>
          <p:nvPr/>
        </p:nvSpPr>
        <p:spPr>
          <a:xfrm>
            <a:off x="556260" y="3374390"/>
            <a:ext cx="82289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）</a:t>
            </a:r>
            <a:r>
              <a:rPr lang="zh-CN" altLang="en-US" sz="1600"/>
              <a:t>本项目使用的数据集较大，难以上传，需要可以从以下链接</a:t>
            </a:r>
            <a:r>
              <a:rPr lang="zh-CN" altLang="en-US" sz="1600"/>
              <a:t>下载。</a:t>
            </a:r>
            <a:endParaRPr lang="zh-CN" altLang="en-US" sz="1600"/>
          </a:p>
          <a:p>
            <a:r>
              <a:rPr lang="en-US" altLang="zh-CN" sz="1600">
                <a:sym typeface="+mn-ea"/>
              </a:rPr>
              <a:t>   WikiArt</a:t>
            </a:r>
            <a:r>
              <a:rPr lang="zh-CN" altLang="en-US" sz="1600">
                <a:sym typeface="+mn-ea"/>
              </a:rPr>
              <a:t>数据集（里面有各种风格）</a:t>
            </a:r>
            <a:endParaRPr lang="en-US" altLang="zh-CN" sz="1600">
              <a:sym typeface="+mn-ea"/>
            </a:endParaRPr>
          </a:p>
          <a:p>
            <a:r>
              <a:rPr lang="en-US" altLang="zh-CN" sz="1600">
                <a:sym typeface="+mn-ea"/>
              </a:rPr>
              <a:t>  </a:t>
            </a:r>
            <a:r>
              <a:rPr lang="zh-CN" altLang="en-US" sz="1600">
                <a:sym typeface="+mn-ea"/>
              </a:rPr>
              <a:t>数据集下载链接：</a:t>
            </a:r>
            <a:r>
              <a:rPr lang="en-US" altLang="zh-CN" sz="1600">
                <a:sym typeface="+mn-ea"/>
              </a:rPr>
              <a:t>https://aistudio.baidu.com/datasetdetail/222219</a:t>
            </a:r>
            <a:endParaRPr lang="en-US" altLang="zh-CN" sz="1600"/>
          </a:p>
          <a:p>
            <a:r>
              <a:rPr lang="en-US" altLang="zh-CN" sz="1600">
                <a:sym typeface="+mn-ea"/>
              </a:rPr>
              <a:t>  anime style transfer</a:t>
            </a:r>
            <a:r>
              <a:rPr lang="zh-CN" altLang="en-US" sz="1600">
                <a:sym typeface="+mn-ea"/>
              </a:rPr>
              <a:t>数据集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 数据集下载链接：</a:t>
            </a:r>
            <a:r>
              <a:rPr lang="en-US" altLang="zh-CN" sz="1600">
                <a:sym typeface="+mn-ea"/>
              </a:rPr>
              <a:t>https://www.kaggle.com/datasets/vincentv/anime-style-transfer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4458335" y="271780"/>
            <a:ext cx="40163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环境配置稍显麻烦，我制作了项目演示视频，放在</a:t>
            </a:r>
            <a:r>
              <a:rPr lang="en-US" altLang="zh-CN" sz="1600"/>
              <a:t>b</a:t>
            </a:r>
            <a:r>
              <a:rPr lang="zh-CN" altLang="en-US" sz="1600"/>
              <a:t>站上。</a:t>
            </a:r>
            <a:endParaRPr lang="zh-CN" altLang="en-US" sz="1600"/>
          </a:p>
          <a:p>
            <a:r>
              <a:rPr lang="zh-CN" altLang="en-US" sz="1600"/>
              <a:t>观看链接：</a:t>
            </a:r>
            <a:r>
              <a:rPr lang="en-US" altLang="zh-CN" sz="1600"/>
              <a:t>https://www.bilibili.com/video/BV1tfNszmEpp/?vd_source=de633d4318be770bdffc3275f1e20c2c</a:t>
            </a: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" y="4364225"/>
            <a:ext cx="1338221" cy="432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63502" y="1953974"/>
            <a:ext cx="5345612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3600" dirty="0">
                <a:solidFill>
                  <a:srgbClr val="A51E36"/>
                </a:solidFill>
                <a:latin typeface="Geometria-Medium" panose="020B0603020204020204" charset="0"/>
              </a:rPr>
              <a:t>谢谢大家！</a:t>
            </a:r>
            <a:endParaRPr lang="zh-CN" altLang="en-US" sz="3600" dirty="0">
              <a:solidFill>
                <a:srgbClr val="A51E36"/>
              </a:solidFill>
              <a:latin typeface="Geometria-Medium" panose="020B0603020204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69765" y="3198495"/>
            <a:ext cx="29470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汇报人：张子彤</a:t>
            </a:r>
            <a:endParaRPr lang="zh-CN" altLang="en-US" sz="2000"/>
          </a:p>
          <a:p>
            <a:r>
              <a:rPr lang="zh-CN" altLang="en-US" sz="2000"/>
              <a:t>学号：</a:t>
            </a:r>
            <a:r>
              <a:rPr lang="en-US" altLang="zh-CN" sz="2000"/>
              <a:t>10235102511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4195" y="488950"/>
            <a:ext cx="2077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基础模型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89610" y="1010920"/>
            <a:ext cx="6993255" cy="509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使用模型</a:t>
            </a:r>
            <a:r>
              <a:rPr lang="en-US" altLang="zh-CN"/>
              <a:t>stable-diffusion-v1-5</a:t>
            </a:r>
            <a:endParaRPr lang="en-US" altLang="zh-CN"/>
          </a:p>
          <a:p>
            <a:r>
              <a:rPr lang="zh-CN" altLang="en-US"/>
              <a:t>下载链接：</a:t>
            </a:r>
            <a:r>
              <a:rPr lang="en-US" altLang="zh-CN"/>
              <a:t>https://modelscope.cn/models/AI-ModelScope/stable-diffusion-v1-5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77545" y="1664970"/>
            <a:ext cx="7513320" cy="927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Stable Diffusion v1.5 </a:t>
            </a:r>
            <a:r>
              <a:rPr lang="zh-CN" altLang="en-US"/>
              <a:t>是由</a:t>
            </a:r>
            <a:r>
              <a:rPr lang="en-US" altLang="zh-CN"/>
              <a:t> Stability AI </a:t>
            </a:r>
            <a:r>
              <a:rPr lang="zh-CN" altLang="en-US"/>
              <a:t>发布的一款开源的文本到图像生成模型，基于</a:t>
            </a:r>
            <a:r>
              <a:rPr lang="en-US" altLang="zh-CN"/>
              <a:t> Latent Diffusion Models</a:t>
            </a:r>
            <a:r>
              <a:rPr lang="zh-CN" altLang="en-US"/>
              <a:t>（</a:t>
            </a:r>
            <a:r>
              <a:rPr lang="en-US" altLang="zh-CN"/>
              <a:t>LDM</a:t>
            </a:r>
            <a:r>
              <a:rPr lang="zh-CN" altLang="en-US"/>
              <a:t>）架构构建。</a:t>
            </a:r>
            <a:endParaRPr lang="zh-CN" altLang="en-US"/>
          </a:p>
          <a:p>
            <a:r>
              <a:rPr lang="zh-CN" altLang="en-US"/>
              <a:t>这个模型是由英文</a:t>
            </a:r>
            <a:r>
              <a:rPr lang="en-US" altLang="zh-CN"/>
              <a:t>prompt</a:t>
            </a:r>
            <a:r>
              <a:rPr lang="zh-CN" altLang="en-US"/>
              <a:t>训练而成，输入英文</a:t>
            </a:r>
            <a:r>
              <a:rPr lang="en-US" altLang="zh-CN"/>
              <a:t>prompt</a:t>
            </a:r>
            <a:r>
              <a:rPr lang="zh-CN" altLang="en-US"/>
              <a:t>推理效果比</a:t>
            </a:r>
            <a:r>
              <a:rPr lang="zh-CN" altLang="en-US"/>
              <a:t>中文好。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420" y="2541270"/>
            <a:ext cx="4526280" cy="254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4195" y="488950"/>
            <a:ext cx="3307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Stable Diffusion</a:t>
            </a:r>
            <a:r>
              <a:rPr lang="zh-CN" altLang="en-US" sz="2800"/>
              <a:t>原理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608330" y="1010920"/>
            <a:ext cx="822896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核心原理：</a:t>
            </a:r>
            <a:endParaRPr lang="zh-CN" altLang="en-US" sz="1600"/>
          </a:p>
          <a:p>
            <a:r>
              <a:rPr lang="en-US" altLang="zh-CN" sz="1600"/>
              <a:t>(1) </a:t>
            </a:r>
            <a:r>
              <a:rPr lang="zh-CN" altLang="en-US" sz="1600"/>
              <a:t>文本编码</a:t>
            </a:r>
            <a:endParaRPr lang="zh-CN" altLang="en-US" sz="1600"/>
          </a:p>
          <a:p>
            <a:r>
              <a:rPr lang="zh-CN" altLang="en-US" sz="1600"/>
              <a:t>用户输入一个文本</a:t>
            </a:r>
            <a:r>
              <a:rPr lang="en-US" altLang="zh-CN" sz="1600"/>
              <a:t>prompt</a:t>
            </a:r>
            <a:r>
              <a:rPr lang="zh-CN" altLang="en-US" sz="1600"/>
              <a:t>，模型使用</a:t>
            </a:r>
            <a:r>
              <a:rPr lang="en-US" altLang="zh-CN" sz="1600"/>
              <a:t>CLIP Text Encoder</a:t>
            </a:r>
            <a:r>
              <a:rPr lang="zh-CN" altLang="en-US" sz="1600"/>
              <a:t>将这段文字转换成一个语义向量表示。</a:t>
            </a:r>
            <a:endParaRPr lang="zh-CN" altLang="en-US" sz="1600"/>
          </a:p>
          <a:p>
            <a:endParaRPr lang="en-US" altLang="zh-CN" sz="1600"/>
          </a:p>
          <a:p>
            <a:r>
              <a:rPr lang="en-US" altLang="zh-CN" sz="1600"/>
              <a:t>(2) </a:t>
            </a:r>
            <a:r>
              <a:rPr lang="zh-CN" altLang="en-US" sz="1600"/>
              <a:t>潜空间建模</a:t>
            </a:r>
            <a:endParaRPr lang="zh-CN" altLang="en-US" sz="1600"/>
          </a:p>
          <a:p>
            <a:r>
              <a:rPr lang="zh-CN" altLang="en-US" sz="1600"/>
              <a:t>原始图像先通过</a:t>
            </a:r>
            <a:r>
              <a:rPr lang="en-US" altLang="zh-CN" sz="1600"/>
              <a:t>VAE</a:t>
            </a:r>
            <a:r>
              <a:rPr lang="zh-CN" altLang="en-US" sz="1600"/>
              <a:t>编码器压缩为一个低维的潜空间张量，模型不在像素空间处理，而是在这个潜空间中进行训练和生成。这样可以大幅减少显存与算力需求，提高训练和生成效率。</a:t>
            </a:r>
            <a:endParaRPr lang="zh-CN" altLang="en-US" sz="1600"/>
          </a:p>
          <a:p>
            <a:endParaRPr lang="en-US" altLang="zh-CN" sz="1600"/>
          </a:p>
          <a:p>
            <a:r>
              <a:rPr lang="en-US" altLang="zh-CN" sz="1600"/>
              <a:t>(3) </a:t>
            </a:r>
            <a:r>
              <a:rPr lang="zh-CN" altLang="en-US" sz="1600"/>
              <a:t>扩散过程</a:t>
            </a:r>
            <a:endParaRPr lang="zh-CN" altLang="en-US" sz="1600"/>
          </a:p>
          <a:p>
            <a:r>
              <a:rPr lang="zh-CN" altLang="en-US" sz="1600"/>
              <a:t>起点是纯噪声，模型通过</a:t>
            </a:r>
            <a:r>
              <a:rPr lang="en-US" altLang="zh-CN" sz="1600"/>
              <a:t>UNet</a:t>
            </a:r>
            <a:r>
              <a:rPr lang="zh-CN" altLang="en-US" sz="1600"/>
              <a:t>网络预测噪声成分，在每一步逐渐去噪，重复若干步，最终得到干净的潜空间图。</a:t>
            </a:r>
            <a:endParaRPr lang="zh-CN" altLang="en-US" sz="1600"/>
          </a:p>
          <a:p>
            <a:endParaRPr lang="en-US" altLang="zh-CN" sz="1600"/>
          </a:p>
          <a:p>
            <a:r>
              <a:rPr lang="en-US" altLang="zh-CN" sz="1600"/>
              <a:t>(4) </a:t>
            </a:r>
            <a:r>
              <a:rPr lang="zh-CN" altLang="en-US" sz="1600"/>
              <a:t>图像解码</a:t>
            </a:r>
            <a:endParaRPr lang="zh-CN" altLang="en-US" sz="1600"/>
          </a:p>
          <a:p>
            <a:r>
              <a:rPr lang="zh-CN" altLang="en-US" sz="1600"/>
              <a:t>将上述潜空间输入到</a:t>
            </a:r>
            <a:r>
              <a:rPr lang="en-US" altLang="zh-CN" sz="1600"/>
              <a:t>VAE</a:t>
            </a:r>
            <a:r>
              <a:rPr lang="zh-CN" altLang="en-US" sz="1600"/>
              <a:t>解码器中，输出为</a:t>
            </a:r>
            <a:r>
              <a:rPr lang="en-US" altLang="zh-CN" sz="1600"/>
              <a:t>512*512</a:t>
            </a:r>
            <a:r>
              <a:rPr lang="zh-CN" altLang="en-US" sz="1600"/>
              <a:t>的</a:t>
            </a:r>
            <a:r>
              <a:rPr lang="en-US" altLang="zh-CN" sz="1600"/>
              <a:t>RGB</a:t>
            </a:r>
            <a:r>
              <a:rPr lang="zh-CN" altLang="en-US" sz="1600"/>
              <a:t>图像。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4030" y="280670"/>
            <a:ext cx="4366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使用的</a:t>
            </a:r>
            <a:r>
              <a:rPr lang="en-US" altLang="zh-CN" sz="2000"/>
              <a:t>3</a:t>
            </a:r>
            <a:r>
              <a:rPr lang="zh-CN" altLang="en-US" sz="2000"/>
              <a:t>种微调</a:t>
            </a:r>
            <a:r>
              <a:rPr lang="zh-CN" altLang="en-US" sz="2000"/>
              <a:t>技术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581660" y="878840"/>
            <a:ext cx="7266940" cy="37846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</a:t>
            </a:r>
            <a:r>
              <a:rPr lang="en-US" altLang="zh-CN" sz="1600"/>
              <a:t>LoRA </a:t>
            </a:r>
            <a:r>
              <a:rPr lang="zh-CN" altLang="en-US" sz="1600"/>
              <a:t>微调（</a:t>
            </a:r>
            <a:r>
              <a:rPr lang="en-US" altLang="zh-CN" sz="1600"/>
              <a:t>Low-Rank Adaptation</a:t>
            </a:r>
            <a:r>
              <a:rPr lang="zh-CN" altLang="en-US" sz="1600"/>
              <a:t>）</a:t>
            </a:r>
            <a:endParaRPr lang="zh-CN" altLang="en-US" sz="1600"/>
          </a:p>
          <a:p>
            <a:r>
              <a:rPr lang="zh-CN" altLang="en-US" sz="1600"/>
              <a:t>通过在模型的部分层中引入低秩矩阵（如</a:t>
            </a:r>
            <a:r>
              <a:rPr lang="en-US" altLang="zh-CN" sz="1600"/>
              <a:t> attention </a:t>
            </a:r>
            <a:r>
              <a:rPr lang="zh-CN" altLang="en-US" sz="1600"/>
              <a:t>层），冻结主模型参数，仅训练少量新增权重，达到快速收敛与低资源开销的目的。适用于轻量级风格迁移。</a:t>
            </a:r>
            <a:endParaRPr lang="zh-CN" altLang="en-US" sz="1600"/>
          </a:p>
          <a:p>
            <a:endParaRPr lang="en-US" altLang="zh-CN" sz="1600"/>
          </a:p>
          <a:p>
            <a:r>
              <a:rPr lang="zh-CN" altLang="en-US" sz="1600"/>
              <a:t>（</a:t>
            </a:r>
            <a:r>
              <a:rPr lang="en-US" altLang="zh-CN" sz="1600"/>
              <a:t>2</a:t>
            </a:r>
            <a:r>
              <a:rPr lang="zh-CN" altLang="en-US" sz="1600"/>
              <a:t>）</a:t>
            </a:r>
            <a:r>
              <a:rPr lang="en-US" altLang="zh-CN" sz="1600"/>
              <a:t>DreamBooth LoRA </a:t>
            </a:r>
            <a:r>
              <a:rPr lang="zh-CN" altLang="en-US" sz="1600"/>
              <a:t>微调</a:t>
            </a:r>
            <a:endParaRPr lang="zh-CN" altLang="en-US" sz="1600"/>
          </a:p>
          <a:p>
            <a:r>
              <a:rPr lang="zh-CN" altLang="en-US" sz="1600"/>
              <a:t>在</a:t>
            </a:r>
            <a:r>
              <a:rPr lang="en-US" altLang="zh-CN" sz="1600"/>
              <a:t> LoRA </a:t>
            </a:r>
            <a:r>
              <a:rPr lang="zh-CN" altLang="en-US" sz="1600"/>
              <a:t>的基础上，结合</a:t>
            </a:r>
            <a:r>
              <a:rPr lang="en-US" altLang="zh-CN" sz="1600"/>
              <a:t> DreamBooth </a:t>
            </a:r>
            <a:r>
              <a:rPr lang="zh-CN" altLang="en-US" sz="1600"/>
              <a:t>的</a:t>
            </a:r>
            <a:r>
              <a:rPr lang="en-US" altLang="zh-CN" sz="1600"/>
              <a:t>“</a:t>
            </a:r>
            <a:r>
              <a:rPr lang="zh-CN" altLang="en-US" sz="1600"/>
              <a:t>个性概念引导</a:t>
            </a:r>
            <a:r>
              <a:rPr lang="en-US" altLang="zh-CN" sz="1600"/>
              <a:t>”</a:t>
            </a:r>
            <a:r>
              <a:rPr lang="zh-CN" altLang="en-US" sz="1600"/>
              <a:t>机制，加入目标风格样本作为定制驱动，使得生成内容更具特定实体或风格的唯一性。</a:t>
            </a:r>
            <a:endParaRPr lang="zh-CN" altLang="en-US" sz="1600"/>
          </a:p>
          <a:p>
            <a:endParaRPr lang="en-US" altLang="zh-CN" sz="1600"/>
          </a:p>
          <a:p>
            <a:r>
              <a:rPr lang="zh-CN" altLang="en-US" sz="1600"/>
              <a:t>（</a:t>
            </a:r>
            <a:r>
              <a:rPr lang="en-US" altLang="zh-CN" sz="1600"/>
              <a:t>3</a:t>
            </a:r>
            <a:r>
              <a:rPr lang="zh-CN" altLang="en-US" sz="1600"/>
              <a:t>）</a:t>
            </a:r>
            <a:r>
              <a:rPr lang="en-US" altLang="zh-CN" sz="1600"/>
              <a:t>Textual Inversion </a:t>
            </a:r>
            <a:r>
              <a:rPr lang="zh-CN" altLang="en-US" sz="1600"/>
              <a:t>嵌入向量</a:t>
            </a:r>
            <a:endParaRPr lang="zh-CN" altLang="en-US" sz="1600"/>
          </a:p>
          <a:p>
            <a:r>
              <a:rPr lang="zh-CN" altLang="en-US" sz="1600"/>
              <a:t>通过训练一个虚拟</a:t>
            </a:r>
            <a:r>
              <a:rPr lang="en-US" altLang="zh-CN" sz="1600"/>
              <a:t> token </a:t>
            </a:r>
            <a:r>
              <a:rPr lang="zh-CN" altLang="en-US" sz="1600"/>
              <a:t>的嵌入向量，使该</a:t>
            </a:r>
            <a:r>
              <a:rPr lang="en-US" altLang="zh-CN" sz="1600"/>
              <a:t> token </a:t>
            </a:r>
            <a:r>
              <a:rPr lang="zh-CN" altLang="en-US" sz="1600"/>
              <a:t>具备特定风格或语义表达能力。当该</a:t>
            </a:r>
            <a:r>
              <a:rPr lang="en-US" altLang="zh-CN" sz="1600"/>
              <a:t> token </a:t>
            </a:r>
            <a:r>
              <a:rPr lang="zh-CN" altLang="en-US" sz="1600"/>
              <a:t>加入</a:t>
            </a:r>
            <a:r>
              <a:rPr lang="en-US" altLang="zh-CN" sz="1600"/>
              <a:t> prompt </a:t>
            </a:r>
            <a:r>
              <a:rPr lang="zh-CN" altLang="en-US" sz="1600"/>
              <a:t>中时，即可影响生成结果实现风格迁移，无需修改主模型结构。</a:t>
            </a:r>
            <a:endParaRPr lang="zh-CN" altLang="en-US" sz="1600"/>
          </a:p>
          <a:p>
            <a:endParaRPr lang="en-US" altLang="zh-CN" sz="1600"/>
          </a:p>
          <a:p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8330" y="1010920"/>
            <a:ext cx="822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280670"/>
            <a:ext cx="1545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数据集</a:t>
            </a:r>
            <a:r>
              <a:rPr lang="zh-CN" altLang="en-US" sz="2000"/>
              <a:t>选取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494030" y="836295"/>
            <a:ext cx="6546850" cy="1136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选取</a:t>
            </a:r>
            <a:r>
              <a:rPr lang="en-US" altLang="zh-CN"/>
              <a:t>WikiArt</a:t>
            </a:r>
            <a:r>
              <a:rPr lang="zh-CN" altLang="en-US"/>
              <a:t>数据集作为训练集，</a:t>
            </a:r>
            <a:r>
              <a:rPr lang="zh-CN" altLang="en-US"/>
              <a:t>训练好的模型权重接入图像生成平台</a:t>
            </a:r>
            <a:r>
              <a:rPr lang="zh-CN" altLang="en-US"/>
              <a:t>展示。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cloude-monet</a:t>
            </a:r>
            <a:r>
              <a:rPr lang="zh-CN" altLang="en-US"/>
              <a:t>数据集作为印象派的风格</a:t>
            </a:r>
            <a:r>
              <a:rPr lang="zh-CN" altLang="en-US"/>
              <a:t>代表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vincent-van-gogh</a:t>
            </a:r>
            <a:r>
              <a:rPr lang="zh-CN" altLang="en-US"/>
              <a:t>数据集作为后印象派的</a:t>
            </a:r>
            <a:r>
              <a:rPr lang="zh-CN" altLang="en-US"/>
              <a:t>代表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sam-francis</a:t>
            </a:r>
            <a:r>
              <a:rPr lang="zh-CN" altLang="en-US"/>
              <a:t>数据集作为抽象表现派的</a:t>
            </a:r>
            <a:r>
              <a:rPr lang="zh-CN" altLang="en-US"/>
              <a:t>代表</a:t>
            </a:r>
            <a:endParaRPr lang="zh-CN" altLang="en-US"/>
          </a:p>
          <a:p>
            <a:r>
              <a:rPr lang="zh-CN" altLang="en-US"/>
              <a:t>数据集下载链接：</a:t>
            </a:r>
            <a:r>
              <a:rPr lang="en-US" altLang="zh-CN"/>
              <a:t>https://aistudio.baidu.com/datasetdetail/222219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94030" y="2129155"/>
            <a:ext cx="6949440" cy="415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kaggle</a:t>
            </a:r>
            <a:r>
              <a:rPr lang="zh-CN" altLang="en-US">
                <a:sym typeface="+mn-ea"/>
              </a:rPr>
              <a:t>中的</a:t>
            </a:r>
            <a:r>
              <a:rPr lang="en-US" altLang="zh-CN">
                <a:sym typeface="+mn-ea"/>
              </a:rPr>
              <a:t>anime style transfer</a:t>
            </a:r>
            <a:r>
              <a:rPr lang="zh-CN" altLang="en-US">
                <a:sym typeface="+mn-ea"/>
              </a:rPr>
              <a:t>数据集中的</a:t>
            </a:r>
            <a:r>
              <a:rPr lang="en-US" altLang="zh-CN">
                <a:sym typeface="+mn-ea"/>
              </a:rPr>
              <a:t>20</a:t>
            </a:r>
            <a:r>
              <a:rPr lang="zh-CN" altLang="en-US">
                <a:sym typeface="+mn-ea"/>
              </a:rPr>
              <a:t>张图片利用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种微调方式训练，并进行对比分析。</a:t>
            </a:r>
            <a:endParaRPr lang="zh-CN" altLang="en-US"/>
          </a:p>
          <a:p>
            <a:r>
              <a:rPr lang="zh-CN" altLang="en-US">
                <a:sym typeface="+mn-ea"/>
              </a:rPr>
              <a:t>数据集下载链接：</a:t>
            </a:r>
            <a:r>
              <a:rPr lang="en-US" altLang="zh-CN">
                <a:sym typeface="+mn-ea"/>
              </a:rPr>
              <a:t>https://www.kaggle.com/datasets/vincentv/anime-style-transfer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8330" y="1010920"/>
            <a:ext cx="822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280670"/>
            <a:ext cx="4721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3</a:t>
            </a:r>
            <a:r>
              <a:rPr lang="zh-CN" altLang="en-US" sz="2800"/>
              <a:t>种模型微调方式与</a:t>
            </a:r>
            <a:r>
              <a:rPr lang="zh-CN" altLang="en-US" sz="2800"/>
              <a:t>效果对比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755015" y="907415"/>
            <a:ext cx="72231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）输入准备</a:t>
            </a:r>
            <a:endParaRPr lang="zh-CN" altLang="en-US" sz="1600"/>
          </a:p>
          <a:p>
            <a:r>
              <a:rPr lang="zh-CN" altLang="en-US" sz="1600"/>
              <a:t>输入为一组文本描述（</a:t>
            </a:r>
            <a:r>
              <a:rPr lang="en-US" altLang="zh-CN" sz="1600"/>
              <a:t>prompt</a:t>
            </a:r>
            <a:r>
              <a:rPr lang="zh-CN" altLang="en-US" sz="1600"/>
              <a:t>），存储在</a:t>
            </a:r>
            <a:r>
              <a:rPr lang="en-US" altLang="zh-CN" sz="1600"/>
              <a:t> prompts.txt </a:t>
            </a:r>
            <a:r>
              <a:rPr lang="zh-CN" altLang="en-US" sz="1600"/>
              <a:t>文件中。每条</a:t>
            </a:r>
            <a:r>
              <a:rPr lang="en-US" altLang="zh-CN" sz="1600"/>
              <a:t> prompt </a:t>
            </a:r>
            <a:r>
              <a:rPr lang="zh-CN" altLang="en-US" sz="1600"/>
              <a:t>表达一个待生成的场景或风格目标。</a:t>
            </a:r>
            <a:endParaRPr lang="zh-CN" altLang="en-US" sz="1600"/>
          </a:p>
          <a:p>
            <a:r>
              <a:rPr lang="en-US" altLang="zh-CN" sz="1600"/>
              <a:t>A small house in a field of sunflowers</a:t>
            </a:r>
            <a:endParaRPr lang="en-US" altLang="zh-CN" sz="1600"/>
          </a:p>
          <a:p>
            <a:r>
              <a:rPr lang="en-US" altLang="zh-CN" sz="1600"/>
              <a:t>A rainy night in Tokyo city</a:t>
            </a:r>
            <a:endParaRPr lang="en-US" altLang="zh-CN" sz="1600"/>
          </a:p>
          <a:p>
            <a:r>
              <a:rPr lang="en-US" altLang="zh-CN" sz="1600"/>
              <a:t>A portrait of a young woman with a blue scarf</a:t>
            </a:r>
            <a:endParaRPr lang="en-US" altLang="zh-CN" sz="1600"/>
          </a:p>
          <a:p>
            <a:r>
              <a:rPr lang="en-US" altLang="zh-CN" sz="1600"/>
              <a:t>A medieval castle on a hill</a:t>
            </a:r>
            <a:endParaRPr lang="en-US" altLang="zh-CN" sz="1600"/>
          </a:p>
          <a:p>
            <a:r>
              <a:rPr lang="en-US" altLang="zh-CN" sz="1600"/>
              <a:t>A desert landscape with a cactus and sunset</a:t>
            </a:r>
            <a:endParaRPr lang="en-US" altLang="zh-CN" sz="1600"/>
          </a:p>
          <a:p>
            <a:endParaRPr lang="en-US" altLang="zh-CN" sz="1600"/>
          </a:p>
        </p:txBody>
      </p:sp>
      <p:sp>
        <p:nvSpPr>
          <p:cNvPr id="7" name="文本框 6"/>
          <p:cNvSpPr txBox="1"/>
          <p:nvPr/>
        </p:nvSpPr>
        <p:spPr>
          <a:xfrm>
            <a:off x="755015" y="2938780"/>
            <a:ext cx="6986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（</a:t>
            </a:r>
            <a:r>
              <a:rPr lang="en-US" altLang="zh-CN" sz="1600"/>
              <a:t>2</a:t>
            </a:r>
            <a:r>
              <a:rPr lang="zh-CN" altLang="en-US" sz="1600"/>
              <a:t>）模型训练</a:t>
            </a:r>
            <a:endParaRPr lang="zh-CN" altLang="en-US" sz="1600"/>
          </a:p>
          <a:p>
            <a:r>
              <a:rPr lang="zh-CN" altLang="en-US" sz="1600"/>
              <a:t>动漫化风格</a:t>
            </a:r>
            <a:endParaRPr lang="zh-CN" altLang="en-US" sz="1600"/>
          </a:p>
          <a:p>
            <a:r>
              <a:rPr lang="zh-CN" altLang="en-US" sz="1600"/>
              <a:t>分别运行以下</a:t>
            </a:r>
            <a:r>
              <a:rPr lang="en-US" altLang="zh-CN" sz="1600"/>
              <a:t>3</a:t>
            </a:r>
            <a:r>
              <a:rPr lang="zh-CN" altLang="en-US" sz="1600"/>
              <a:t>个脚本</a:t>
            </a:r>
            <a:endParaRPr lang="zh-CN" altLang="en-US" sz="1600"/>
          </a:p>
          <a:p>
            <a:r>
              <a:rPr lang="en-US" altLang="zh-CN" sz="1600"/>
              <a:t>fine_tuning/scripts/train_lora_anime.sh</a:t>
            </a:r>
            <a:r>
              <a:rPr lang="zh-CN" altLang="en-US" sz="1600"/>
              <a:t>（</a:t>
            </a:r>
            <a:r>
              <a:rPr lang="en-US" altLang="zh-CN" sz="1600"/>
              <a:t>lora</a:t>
            </a:r>
            <a:r>
              <a:rPr lang="zh-CN" altLang="en-US" sz="1600"/>
              <a:t>微调）</a:t>
            </a:r>
            <a:endParaRPr lang="en-US" altLang="zh-CN" sz="1600"/>
          </a:p>
          <a:p>
            <a:r>
              <a:rPr lang="en-US" altLang="zh-CN" sz="1600"/>
              <a:t>fine_tuning/scripts/train_lora_dreambooth_anime.sh</a:t>
            </a:r>
            <a:r>
              <a:rPr lang="zh-CN" altLang="en-US" sz="1600"/>
              <a:t>（</a:t>
            </a:r>
            <a:r>
              <a:rPr lang="en-US" altLang="zh-CN" sz="1600"/>
              <a:t>lora+dreambooth</a:t>
            </a:r>
            <a:r>
              <a:rPr lang="zh-CN" altLang="en-US" sz="1600"/>
              <a:t>微调）</a:t>
            </a:r>
            <a:endParaRPr lang="zh-CN" altLang="en-US" sz="1600"/>
          </a:p>
          <a:p>
            <a:r>
              <a:rPr lang="en-US" altLang="zh-CN" sz="1600"/>
              <a:t>fine_tuning/scripts/train_text_inversion_anime.sh</a:t>
            </a:r>
            <a:r>
              <a:rPr lang="zh-CN" altLang="en-US" sz="1600"/>
              <a:t>（</a:t>
            </a:r>
            <a:r>
              <a:rPr lang="en-US" altLang="zh-CN" sz="1600"/>
              <a:t>text inversion</a:t>
            </a:r>
            <a:r>
              <a:rPr lang="zh-CN" altLang="en-US" sz="1600"/>
              <a:t>微调）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8330" y="1010920"/>
            <a:ext cx="822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280670"/>
            <a:ext cx="4721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3</a:t>
            </a:r>
            <a:r>
              <a:rPr lang="zh-CN" altLang="en-US" sz="2800"/>
              <a:t>种模型微调方式与</a:t>
            </a:r>
            <a:r>
              <a:rPr lang="zh-CN" altLang="en-US" sz="2800"/>
              <a:t>效果对比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369570" y="839470"/>
            <a:ext cx="81133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（</a:t>
            </a:r>
            <a:r>
              <a:rPr lang="en-US" altLang="zh-CN" sz="1600"/>
              <a:t>3</a:t>
            </a:r>
            <a:r>
              <a:rPr lang="zh-CN" altLang="en-US" sz="1600"/>
              <a:t>）</a:t>
            </a:r>
            <a:r>
              <a:rPr lang="en-US" altLang="zh-CN" sz="1600"/>
              <a:t>LPIPS </a:t>
            </a:r>
            <a:r>
              <a:rPr lang="zh-CN" altLang="en-US" sz="1600"/>
              <a:t>感知相似度评估（</a:t>
            </a:r>
            <a:r>
              <a:rPr lang="en-US" altLang="zh-CN" sz="1600"/>
              <a:t>fine_tuning/model_compare/evaluate.py</a:t>
            </a:r>
            <a:r>
              <a:rPr lang="zh-CN" altLang="en-US" sz="1600"/>
              <a:t>）</a:t>
            </a:r>
            <a:endParaRPr lang="zh-CN" altLang="en-US" sz="1600"/>
          </a:p>
          <a:p>
            <a:r>
              <a:rPr lang="zh-CN" altLang="en-US" sz="1600"/>
              <a:t>为了量化图像风格偏移幅度，使用</a:t>
            </a:r>
            <a:r>
              <a:rPr lang="en-US" altLang="zh-CN" sz="1600"/>
              <a:t> LPIPS</a:t>
            </a:r>
            <a:r>
              <a:rPr lang="zh-CN" altLang="en-US" sz="1600"/>
              <a:t>（</a:t>
            </a:r>
            <a:r>
              <a:rPr lang="en-US" altLang="zh-CN" sz="1600"/>
              <a:t>Learned Perceptual Image Patch Similarity</a:t>
            </a:r>
            <a:r>
              <a:rPr lang="zh-CN" altLang="en-US" sz="1600"/>
              <a:t>）指标计算生成图像与</a:t>
            </a:r>
            <a:r>
              <a:rPr lang="en-US" altLang="zh-CN" sz="1600"/>
              <a:t> base </a:t>
            </a:r>
            <a:r>
              <a:rPr lang="zh-CN" altLang="en-US" sz="1600"/>
              <a:t>图像之间的感知差异。</a:t>
            </a:r>
            <a:r>
              <a:rPr lang="en-US" altLang="zh-CN" sz="1600"/>
              <a:t>LPIPS </a:t>
            </a:r>
            <a:r>
              <a:rPr lang="zh-CN" altLang="en-US" sz="1600"/>
              <a:t>越大表示图像与原图风格差异越大，越小表示越接近。</a:t>
            </a:r>
            <a:endParaRPr lang="zh-CN" altLang="en-US" sz="1600"/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369570" y="2034540"/>
          <a:ext cx="83947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580"/>
                <a:gridCol w="3715385"/>
                <a:gridCol w="397573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步骤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工具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作用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step 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fine_tuning/model_compare/anime/generate.py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生成不同模型在相同 </a:t>
                      </a:r>
                      <a:r>
                        <a:rPr lang="en-US" altLang="zh-CN" sz="1350">
                          <a:sym typeface="+mn-ea"/>
                        </a:rPr>
                        <a:t>prompt </a:t>
                      </a:r>
                      <a:r>
                        <a:rPr lang="zh-CN" altLang="en-US" sz="1350">
                          <a:sym typeface="+mn-ea"/>
                        </a:rPr>
                        <a:t>下的图像样本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step 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fine_tuning/model_compare/anime/evaluate.py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对图像样本进行感知相似度分析，输出 </a:t>
                      </a:r>
                      <a:r>
                        <a:rPr lang="en-US" altLang="zh-CN" sz="1350">
                          <a:sym typeface="+mn-ea"/>
                        </a:rPr>
                        <a:t>LPIPS </a:t>
                      </a:r>
                      <a:r>
                        <a:rPr lang="zh-CN" altLang="en-US" sz="1350">
                          <a:sym typeface="+mn-ea"/>
                        </a:rPr>
                        <a:t>指标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step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图表分析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通过图表（如折线图）展示不同模型的风格偏移能力与一致性差异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8330" y="1010920"/>
            <a:ext cx="822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280670"/>
            <a:ext cx="4721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LPIPS</a:t>
            </a:r>
            <a:r>
              <a:rPr lang="zh-CN" altLang="en-US" sz="2800"/>
              <a:t>指标</a:t>
            </a:r>
            <a:r>
              <a:rPr lang="zh-CN" altLang="en-US" sz="2800"/>
              <a:t>计算方式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494030" y="933450"/>
            <a:ext cx="8018145" cy="35007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lang="en-US" altLang="zh-CN" sz="2000"/>
              <a:t>1. </a:t>
            </a:r>
            <a:r>
              <a:rPr lang="zh-CN" altLang="en-US" sz="2000"/>
              <a:t>特征提取</a:t>
            </a:r>
            <a:endParaRPr lang="zh-CN" altLang="en-US" sz="2000"/>
          </a:p>
          <a:p>
            <a:pPr>
              <a:spcAft>
                <a:spcPct val="60000"/>
              </a:spcAft>
            </a:pPr>
            <a:r>
              <a:rPr lang="zh-CN" altLang="en-US" sz="1600"/>
              <a:t>使用预训练图像分类网络（</a:t>
            </a:r>
            <a:r>
              <a:rPr lang="en-US" altLang="zh-CN" sz="1600"/>
              <a:t>VGG</a:t>
            </a:r>
            <a:r>
              <a:rPr lang="zh-CN" altLang="en-US" sz="1600"/>
              <a:t>）提取多层中间感知特征，将图像对分别送入网络，获取 </a:t>
            </a:r>
            <a:r>
              <a:rPr lang="en-US" altLang="zh-CN" sz="1600">
                <a:sym typeface="+mn-ea"/>
              </a:rPr>
              <a:t> ϕ̂ₗ(x)</a:t>
            </a:r>
            <a:r>
              <a:rPr lang="en-US" altLang="zh-CN" sz="1600"/>
              <a:t> </a:t>
            </a:r>
            <a:r>
              <a:rPr lang="zh-CN" altLang="en-US" sz="1600"/>
              <a:t>和 </a:t>
            </a:r>
            <a:r>
              <a:rPr lang="en-US" altLang="zh-CN" sz="1600">
                <a:sym typeface="+mn-ea"/>
              </a:rPr>
              <a:t>ϕ̂ₗ(x′)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/>
              <a:t>深层特征更符合人眼对纹理、结构、风格的敏感度。</a:t>
            </a:r>
            <a:endParaRPr lang="zh-CN" altLang="en-US" sz="1600"/>
          </a:p>
          <a:p>
            <a:pPr>
              <a:spcAft>
                <a:spcPct val="60000"/>
              </a:spcAft>
            </a:pPr>
            <a:r>
              <a:rPr lang="en-US" altLang="zh-CN" sz="2000"/>
              <a:t>2. 特征差值计</a:t>
            </a:r>
            <a:r>
              <a:rPr lang="zh-CN" altLang="en-US" sz="2000"/>
              <a:t>算</a:t>
            </a:r>
            <a:endParaRPr lang="zh-CN" altLang="en-US" sz="2000"/>
          </a:p>
          <a:p>
            <a:pPr>
              <a:spcAft>
                <a:spcPct val="60000"/>
              </a:spcAft>
            </a:pPr>
            <a:r>
              <a:rPr lang="zh-CN" altLang="en-US" sz="1600"/>
              <a:t>对每层归一化后的特征图，计算 </a:t>
            </a:r>
            <a:r>
              <a:rPr lang="en-US" altLang="zh-CN" sz="1600"/>
              <a:t>L2 </a:t>
            </a:r>
            <a:r>
              <a:rPr lang="zh-CN" altLang="en-US" sz="1600"/>
              <a:t>距离：</a:t>
            </a:r>
            <a:r>
              <a:rPr lang="en-US" altLang="zh-CN" sz="1600"/>
              <a:t>dₗ = || ϕ̂ₗ(x) - ϕ̂ₗ(x′) ||²</a:t>
            </a:r>
            <a:r>
              <a:rPr lang="zh-CN" altLang="en-US" sz="1600"/>
              <a:t>，表示两图在第 </a:t>
            </a:r>
            <a:r>
              <a:rPr lang="en-US" altLang="zh-CN" sz="1600"/>
              <a:t>l </a:t>
            </a:r>
            <a:r>
              <a:rPr lang="zh-CN" altLang="en-US" sz="1600"/>
              <a:t>层语义空间中的差距。</a:t>
            </a:r>
            <a:endParaRPr lang="zh-CN" altLang="en-US" sz="1600"/>
          </a:p>
          <a:p>
            <a:pPr algn="l">
              <a:spcAft>
                <a:spcPct val="60000"/>
              </a:spcAft>
              <a:buClrTx/>
              <a:buSzTx/>
              <a:buFontTx/>
            </a:pPr>
            <a:r>
              <a:rPr lang="en-US" altLang="zh-CN" sz="2000"/>
              <a:t>3. 加权融合</a:t>
            </a:r>
            <a:endParaRPr lang="en-US" altLang="zh-CN" sz="2000"/>
          </a:p>
          <a:p>
            <a:pPr algn="l">
              <a:spcAft>
                <a:spcPct val="60000"/>
              </a:spcAft>
              <a:buClrTx/>
              <a:buSzTx/>
              <a:buFontTx/>
            </a:pPr>
            <a:r>
              <a:rPr lang="zh-CN" altLang="en-US" sz="1600"/>
              <a:t>对每一层的差值进行加权求和，得到最终 </a:t>
            </a:r>
            <a:r>
              <a:rPr lang="en-US" altLang="zh-CN" sz="1600"/>
              <a:t>LPIPS </a:t>
            </a:r>
            <a:r>
              <a:rPr lang="zh-CN" altLang="en-US" sz="1600"/>
              <a:t>得分：</a:t>
            </a:r>
            <a:r>
              <a:rPr lang="en-US" altLang="zh-CN" sz="1600"/>
              <a:t>LPIPS(x, x′) = ∑ wₗ ⋅ dₗ</a:t>
            </a:r>
            <a:r>
              <a:rPr lang="zh-CN" altLang="en-US" sz="1600"/>
              <a:t>，</a:t>
            </a:r>
            <a:r>
              <a:rPr lang="en-US" altLang="zh-CN" sz="1600">
                <a:sym typeface="+mn-ea"/>
              </a:rPr>
              <a:t>wₗ</a:t>
            </a:r>
            <a:r>
              <a:rPr lang="zh-CN" altLang="en-US" sz="1600"/>
              <a:t>是每层权重。</a:t>
            </a:r>
            <a:r>
              <a:rPr lang="en-US" altLang="zh-CN" sz="1600"/>
              <a:t>LPIPS </a:t>
            </a:r>
            <a:r>
              <a:rPr lang="zh-CN" altLang="en-US" sz="1600"/>
              <a:t>越小，两图越接近人眼感知的“相似”。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84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4507100"/>
            <a:ext cx="1338221" cy="432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8330" y="1010920"/>
            <a:ext cx="8228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494030" y="280670"/>
            <a:ext cx="4721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不同模型生成效果</a:t>
            </a:r>
            <a:r>
              <a:rPr lang="zh-CN" altLang="en-US" sz="2800"/>
              <a:t>示例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08330" y="867410"/>
            <a:ext cx="5896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prompt:A medieval castle on a hill</a:t>
            </a:r>
            <a:endParaRPr lang="en-US" altLang="zh-CN" sz="2000"/>
          </a:p>
        </p:txBody>
      </p:sp>
      <p:pic>
        <p:nvPicPr>
          <p:cNvPr id="8" name="图片 7" descr="04_bas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1343660"/>
            <a:ext cx="2059940" cy="20599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1525" y="3580130"/>
            <a:ext cx="2061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base</a:t>
            </a:r>
            <a:endParaRPr lang="en-US" altLang="zh-CN" sz="1800"/>
          </a:p>
        </p:txBody>
      </p:sp>
      <p:pic>
        <p:nvPicPr>
          <p:cNvPr id="10" name="图片 9" descr="04_lor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455" y="1330960"/>
            <a:ext cx="2118995" cy="20878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80690" y="3580130"/>
            <a:ext cx="2061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lora</a:t>
            </a:r>
            <a:endParaRPr lang="en-US" altLang="zh-CN" sz="1800"/>
          </a:p>
        </p:txBody>
      </p:sp>
      <p:pic>
        <p:nvPicPr>
          <p:cNvPr id="12" name="图片 11" descr="04_lora+dreambooth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325" y="1330960"/>
            <a:ext cx="2086610" cy="20866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878070" y="3580130"/>
            <a:ext cx="2061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lora+dreambooth</a:t>
            </a:r>
            <a:endParaRPr lang="en-US" altLang="zh-CN" sz="1800"/>
          </a:p>
        </p:txBody>
      </p:sp>
      <p:pic>
        <p:nvPicPr>
          <p:cNvPr id="14" name="图片 13" descr="04_textual_invers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810" y="1348105"/>
            <a:ext cx="1966595" cy="20542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39280" y="3580130"/>
            <a:ext cx="2061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textual inversion</a:t>
            </a:r>
            <a:endParaRPr lang="en-US" altLang="zh-CN" sz="1800"/>
          </a:p>
        </p:txBody>
      </p:sp>
      <p:sp>
        <p:nvSpPr>
          <p:cNvPr id="16" name="文本框 15"/>
          <p:cNvSpPr txBox="1"/>
          <p:nvPr/>
        </p:nvSpPr>
        <p:spPr>
          <a:xfrm>
            <a:off x="2254885" y="4392930"/>
            <a:ext cx="5584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以上微调模型都是使用同样的动漫化数据集训练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ABLE_ENDDRAG_ORIGIN_RECT" val="661*145"/>
  <p:tag name="TABLE_ENDDRAG_RECT" val="59*243*661*145"/>
</p:tagLst>
</file>

<file path=ppt/tags/tag2.xml><?xml version="1.0" encoding="utf-8"?>
<p:tagLst xmlns:p="http://schemas.openxmlformats.org/presentationml/2006/main">
  <p:tag name="TABLE_ENDDRAG_ORIGIN_RECT" val="611*187"/>
  <p:tag name="TABLE_ENDDRAG_RECT" val="38*98*611*187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3899</Words>
  <Application>WPS 演示</Application>
  <PresentationFormat>自定义</PresentationFormat>
  <Paragraphs>264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兰亭黑-简 中黑</vt:lpstr>
      <vt:lpstr>黑体</vt:lpstr>
      <vt:lpstr>Gotham Bold</vt:lpstr>
      <vt:lpstr>Geometria-Medium</vt:lpstr>
      <vt:lpstr>Segoe Print</vt:lpstr>
      <vt:lpstr>Calibri</vt:lpstr>
      <vt:lpstr>微软雅黑</vt:lpstr>
      <vt:lpstr>Arial Unicode MS</vt:lpstr>
      <vt:lpstr>Calibri Light</vt:lpstr>
      <vt:lpstr>等线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snow noir</dc:creator>
  <cp:lastModifiedBy>张子彤</cp:lastModifiedBy>
  <cp:revision>293</cp:revision>
  <dcterms:created xsi:type="dcterms:W3CDTF">2017-10-31T12:19:00Z</dcterms:created>
  <dcterms:modified xsi:type="dcterms:W3CDTF">2025-06-19T13:51:17Z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A0A430C37E3343C6919C175E62CBDBCA_13</vt:lpwstr>
  </property>
  <property fmtid="{D5CDD505-2E9C-101B-9397-08002B2CF9AE}" pid="3" name="KSOProductBuildVer">
    <vt:lpwstr>2052-12.1.0.21541</vt:lpwstr>
  </property>
</Properties>
</file>